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sldIdLst>
    <p:sldId id="256" r:id="rId2"/>
    <p:sldId id="257" r:id="rId3"/>
    <p:sldId id="258" r:id="rId4"/>
    <p:sldId id="259" r:id="rId5"/>
    <p:sldId id="260" r:id="rId6"/>
    <p:sldId id="261" r:id="rId7"/>
    <p:sldId id="262" r:id="rId8"/>
    <p:sldId id="263" r:id="rId9"/>
    <p:sldId id="265" r:id="rId10"/>
    <p:sldId id="269" r:id="rId11"/>
    <p:sldId id="268" r:id="rId12"/>
    <p:sldId id="275" r:id="rId13"/>
    <p:sldId id="282" r:id="rId14"/>
    <p:sldId id="281" r:id="rId15"/>
    <p:sldId id="280" r:id="rId16"/>
    <p:sldId id="279" r:id="rId17"/>
    <p:sldId id="278" r:id="rId18"/>
    <p:sldId id="277" r:id="rId19"/>
    <p:sldId id="276" r:id="rId20"/>
    <p:sldId id="274" r:id="rId21"/>
    <p:sldId id="273" r:id="rId22"/>
    <p:sldId id="272" r:id="rId23"/>
    <p:sldId id="271" r:id="rId24"/>
    <p:sldId id="287" r:id="rId25"/>
    <p:sldId id="283" r:id="rId26"/>
    <p:sldId id="286" r:id="rId27"/>
    <p:sldId id="28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5-06-12T16:01:38.912"/>
    </inkml:context>
    <inkml:brush xml:id="br0">
      <inkml:brushProperty name="width" value="0.05292" units="cm"/>
      <inkml:brushProperty name="height" value="0.05292" units="cm"/>
      <inkml:brushProperty name="color" value="#FF0000"/>
    </inkml:brush>
  </inkml:definitions>
  <inkml:trace contextRef="#ctx0" brushRef="#br0">1811 17810,'0'0</inkml:trace>
  <inkml:trace contextRef="#ctx0" brushRef="#br0" timeOffset="10503">2902 9029,'-25'0,"25"-25,-24 25,24 0,-50-25,25 0,0 25,-24 0,24 0,0 0,-25 0,-24 0,24 0,-24 0,24 0,26 0,-26 0,0 0,26 0,-26 25,0-25,1 50,-1-25,25-25,-24 25,24-1,0 1,0 0,1 0,-1-25,0 49,-25 1,26 0,-1-26,0 51,25-26,-25-24,25 0,0 25,-25-1,25-24,0 25,0-1,0 1,0-1,0-24,50 50,-50-26,50 1,-26 24,26-24,0 24,-1-24,26 49,-1 0,25-49,-24 24,49-24,0 0,24 24,-48-49,49 0,24-1,1-24,-1 0,26 0,-1 0,1 0,-50 0,24 0,-24-24,-50-1,25 0,-25 25,1-25,49 0,24 1,26-1,-26 0,50-74,-24 74,24 0,-49 0,-25 1,-50-1,50 25,-25 0,25-25,-1 25,26-25,-50 0,25 1,0-1,-1 0,-48 25,-1-25,50 25,24 0,1 0,-25 0,74 0,-49 0,24 0,-24 0,-25 0,24 0,-49 0,0 0,-49 0,24 0,-25 0,1 0,49 0,-50 0,50 0,-25 0,50 0,-25 0,-49 0,24 0,-49 0,24 0,-49 0,24 0,-24 0,25 0,-25 25,24 0,50 0,25-1,0 1,50 0,-25-25,-25 25,25 0,-75-25,25 24,25-24,0 25,0 0,1-25,-1 25,0-25,-25 0,50 0,-75 0,25 0,0 0,-24 0,49 0,-50 0,1 0,-1 0,-24 0,-25 0,24 0,-24 0,25 0,-26 0,1-50,0 50,25-25,-50 1,49-1,-49 0,0 0,50-24,-50 24,25-50,-25 26,24-26,-24 51,25-76,0 51,-25 24,0-25,0-24,0 24,0 1,0-1,0 0,0 1,0-1,0 25,0 1,0-1,0 0,-25 0,25 0,-25 1,25-1,-49 0,24-25,25 50,-25-49,-49 24,49-25,-25 26,-24-1,0 0,24 0,-24 0,-26-24,51 49,-51-25,-24-25,0 50,0-25,-49 1,24-1,25 0,-25 25,50-25,24 25,-24-25,25 25,-1 0,-24 0,25 0,-25 0,-1 0,-48 0,23 0,-23 0,-26 25,75-25,-50 25,50 0,-25 0,25-25,-50 24,0 1,50-25,24 25,-49-25,-25 25,50-25,0 0,25 0,24 0,0 0,1 0,-26 0,1 0,-25 0,-50 0,25 0,0 0,0 0,25 0,-1 0,1 0,25 0,-1 0,1 0,-25 0,-1 0,-48 0,24 0,-25 0,25 0,-50 0,100 0,-26 0,26 0,0 0,-26 0,1 0,25 0,-25 0,-1 0,26 0,0 0,24 0,-25 0,26 0,-26 0,26 0,-26 0,1 0,0 0,-1 0,1 0,-1 0,1 0,0 0,-1 0,1 0,-1 0,-24 0,25 0,-1 0,1 0,-1 0,26 0,-1 0,25 0,-24 0,24 0,-25 0,26 0,-1 0,-50 0,51 0,-1 0,0 0,0 0,0 0,1 0,-1-25,0 25,-50 0,75 0,-74 0,0-25,-26 0,26 25,-25-24,49 24,1 0,24 0,-25 0,50 0,-25 0,25 0,-24 0,-1 0,25 0,-25-25,-49 25,24 0,0 0,26 0,-26 0,25 0,0 0,1 0,24 0,-50 0,25 0,0 0,-24 0,24 0,0 0,0 0,-24 0,24 0,0 0,-25 0,26 0,-26 0,0 0,-24 0,0 0,24 0,-24 0,-1 0,1 25,-1-1,51-24,-26 50,25-50,25 0,-25 0,0 0,1 0,24 25,-50-25,50 0,-25 25,0-1,1-24,24 25,-25-25,25 25,-25-25,0 25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47101B9-EC5D-428A-80BF-8FBA94D6448C}" type="datetimeFigureOut">
              <a:rPr lang="en-US" smtClean="0"/>
              <a:pPr/>
              <a:t>6/12/2015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AD4A6E1-B004-412A-9843-4090DCC79FF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7101B9-EC5D-428A-80BF-8FBA94D6448C}" type="datetimeFigureOut">
              <a:rPr lang="en-US" smtClean="0"/>
              <a:pPr/>
              <a:t>6/12/2015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4A6E1-B004-412A-9843-4090DCC79F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7101B9-EC5D-428A-80BF-8FBA94D6448C}" type="datetimeFigureOut">
              <a:rPr lang="en-US" smtClean="0"/>
              <a:pPr/>
              <a:t>6/12/2015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4A6E1-B004-412A-9843-4090DCC79FF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BFADE2EA-0807-4FA6-94AE-1326D67CC8A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7101B9-EC5D-428A-80BF-8FBA94D6448C}" type="datetimeFigureOut">
              <a:rPr lang="en-US" smtClean="0"/>
              <a:pPr/>
              <a:t>6/12/2015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4A6E1-B004-412A-9843-4090DCC79FF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47101B9-EC5D-428A-80BF-8FBA94D6448C}" type="datetimeFigureOut">
              <a:rPr lang="en-US" smtClean="0"/>
              <a:pPr/>
              <a:t>6/12/2015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4A6E1-B004-412A-9843-4090DCC79FF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7101B9-EC5D-428A-80BF-8FBA94D6448C}" type="datetimeFigureOut">
              <a:rPr lang="en-US" smtClean="0"/>
              <a:pPr/>
              <a:t>6/12/2015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4A6E1-B004-412A-9843-4090DCC79FF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47101B9-EC5D-428A-80BF-8FBA94D6448C}" type="datetimeFigureOut">
              <a:rPr lang="en-US" smtClean="0"/>
              <a:pPr/>
              <a:t>6/12/2015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D4A6E1-B004-412A-9843-4090DCC79FF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47101B9-EC5D-428A-80BF-8FBA94D6448C}" type="datetimeFigureOut">
              <a:rPr lang="en-US" smtClean="0"/>
              <a:pPr/>
              <a:t>6/12/2015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D4A6E1-B004-412A-9843-4090DCC79F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7101B9-EC5D-428A-80BF-8FBA94D6448C}" type="datetimeFigureOut">
              <a:rPr lang="en-US" smtClean="0"/>
              <a:pPr/>
              <a:t>6/12/2015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D4A6E1-B004-412A-9843-4090DCC79F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7101B9-EC5D-428A-80BF-8FBA94D6448C}" type="datetimeFigureOut">
              <a:rPr lang="en-US" smtClean="0"/>
              <a:pPr/>
              <a:t>6/12/2015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4A6E1-B004-412A-9843-4090DCC79F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47101B9-EC5D-428A-80BF-8FBA94D6448C}" type="datetimeFigureOut">
              <a:rPr lang="en-US" smtClean="0"/>
              <a:pPr/>
              <a:t>6/12/2015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AD4A6E1-B004-412A-9843-4090DCC79FF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47101B9-EC5D-428A-80BF-8FBA94D6448C}" type="datetimeFigureOut">
              <a:rPr lang="en-US" smtClean="0"/>
              <a:pPr/>
              <a:t>6/12/2015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AD4A6E1-B004-412A-9843-4090DCC79FF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isidore-of-seville.com/genghis/index.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solidFill>
                  <a:srgbClr val="0070C0"/>
                </a:solidFill>
              </a:rPr>
              <a:t>Who Am I?</a:t>
            </a:r>
            <a:endParaRPr lang="en-US" sz="6000" dirty="0">
              <a:solidFill>
                <a:srgbClr val="0070C0"/>
              </a:solidFill>
            </a:endParaRPr>
          </a:p>
        </p:txBody>
      </p:sp>
      <p:sp>
        <p:nvSpPr>
          <p:cNvPr id="3" name="Subtitle 2"/>
          <p:cNvSpPr>
            <a:spLocks noGrp="1"/>
          </p:cNvSpPr>
          <p:nvPr>
            <p:ph type="subTitle" idx="1"/>
          </p:nvPr>
        </p:nvSpPr>
        <p:spPr/>
        <p:txBody>
          <a:bodyPr/>
          <a:lstStyle/>
          <a:p>
            <a:r>
              <a:rPr lang="en-US" dirty="0" smtClean="0">
                <a:solidFill>
                  <a:srgbClr val="FF0000"/>
                </a:solidFill>
              </a:rPr>
              <a:t>People Review</a:t>
            </a:r>
          </a:p>
          <a:p>
            <a:r>
              <a:rPr lang="en-US" dirty="0" smtClean="0">
                <a:solidFill>
                  <a:srgbClr val="FF0000"/>
                </a:solidFill>
              </a:rPr>
              <a:t>Global 9 </a:t>
            </a:r>
          </a:p>
          <a:p>
            <a:endParaRPr lang="en-US" dirty="0">
              <a:solidFill>
                <a:srgbClr val="FF0000"/>
              </a:solidFill>
            </a:endParaRPr>
          </a:p>
        </p:txBody>
      </p:sp>
      <p:pic>
        <p:nvPicPr>
          <p:cNvPr id="1030" name="Picture 6" descr="C:\Documents and Settings\Kenton\Local Settings\Temporary Internet Files\Content.IE5\UA9YHVYF\MPj04331320000[1].jpg"/>
          <p:cNvPicPr>
            <a:picLocks noChangeAspect="1" noChangeArrowheads="1"/>
          </p:cNvPicPr>
          <p:nvPr/>
        </p:nvPicPr>
        <p:blipFill>
          <a:blip r:embed="rId2"/>
          <a:srcRect/>
          <a:stretch>
            <a:fillRect/>
          </a:stretch>
        </p:blipFill>
        <p:spPr bwMode="auto">
          <a:xfrm>
            <a:off x="228600" y="2057400"/>
            <a:ext cx="4495800" cy="44958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a:r>
              <a:rPr lang="en-US" dirty="0">
                <a:solidFill>
                  <a:srgbClr val="00B0F0"/>
                </a:solidFill>
              </a:rPr>
              <a:t>Ferdinand and Isabella</a:t>
            </a:r>
          </a:p>
        </p:txBody>
      </p:sp>
      <p:sp>
        <p:nvSpPr>
          <p:cNvPr id="28675" name="Rectangle 3"/>
          <p:cNvSpPr>
            <a:spLocks noGrp="1" noChangeArrowheads="1"/>
          </p:cNvSpPr>
          <p:nvPr>
            <p:ph idx="1"/>
          </p:nvPr>
        </p:nvSpPr>
        <p:spPr/>
        <p:txBody>
          <a:bodyPr/>
          <a:lstStyle/>
          <a:p>
            <a:r>
              <a:rPr lang="en-US" dirty="0"/>
              <a:t>During the late 15th century, they became King and Queen of a united Spain after centuries of Islamic domination. Together, they made Spain a strong Christian nation and also provided funding to overseas exploration, notably Christopher Columbus.</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linds(horizontal)">
                                      <p:cBhvr>
                                        <p:cTn id="7" dur="5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674"/>
                                        </p:tgtEl>
                                        <p:attrNameLst>
                                          <p:attrName>style.visibility</p:attrName>
                                        </p:attrNameLst>
                                      </p:cBhvr>
                                      <p:to>
                                        <p:strVal val="visible"/>
                                      </p:to>
                                    </p:set>
                                    <p:animEffect transition="in" filter="blinds(horizontal)">
                                      <p:cBhvr>
                                        <p:cTn id="12" dur="500"/>
                                        <p:tgtEl>
                                          <p:spTgt spid="28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algn="ctr"/>
            <a:r>
              <a:rPr lang="en-US" b="0" dirty="0"/>
              <a:t> </a:t>
            </a:r>
            <a:r>
              <a:rPr lang="en-US" b="1" dirty="0">
                <a:solidFill>
                  <a:srgbClr val="00B0F0"/>
                </a:solidFill>
              </a:rPr>
              <a:t>Leonardo </a:t>
            </a:r>
            <a:r>
              <a:rPr lang="en-US" b="1" dirty="0" err="1">
                <a:solidFill>
                  <a:srgbClr val="00B0F0"/>
                </a:solidFill>
              </a:rPr>
              <a:t>da</a:t>
            </a:r>
            <a:r>
              <a:rPr lang="en-US" b="1" dirty="0">
                <a:solidFill>
                  <a:srgbClr val="00B0F0"/>
                </a:solidFill>
              </a:rPr>
              <a:t> Vinci</a:t>
            </a:r>
          </a:p>
        </p:txBody>
      </p:sp>
      <p:sp>
        <p:nvSpPr>
          <p:cNvPr id="25603" name="Rectangle 3"/>
          <p:cNvSpPr>
            <a:spLocks noGrp="1" noRot="1" noChangeArrowheads="1"/>
          </p:cNvSpPr>
          <p:nvPr>
            <p:ph idx="1"/>
          </p:nvPr>
        </p:nvSpPr>
        <p:spPr/>
        <p:txBody>
          <a:bodyPr/>
          <a:lstStyle/>
          <a:p>
            <a:r>
              <a:rPr lang="en-US" dirty="0" smtClean="0"/>
              <a:t>(</a:t>
            </a:r>
            <a:r>
              <a:rPr lang="en-US" dirty="0"/>
              <a:t>1452-1519) An Italian painter, sculptor, engineer, and inventor. Famous works include paintings Mona Lisa and The Last Supper. Also left a variety of sketches showing flying machines and underwater boats centuries before the invention of planes and submarines.</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blinds(horizontal)">
                                      <p:cBhvr>
                                        <p:cTn id="7" dur="500"/>
                                        <p:tgtEl>
                                          <p:spTgt spid="25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5602"/>
                                        </p:tgtEl>
                                        <p:attrNameLst>
                                          <p:attrName>style.visibility</p:attrName>
                                        </p:attrNameLst>
                                      </p:cBhvr>
                                      <p:to>
                                        <p:strVal val="visible"/>
                                      </p:to>
                                    </p:set>
                                    <p:animEffect transition="in" filter="diamond(in)">
                                      <p:cBhvr>
                                        <p:cTn id="12" dur="20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ctr"/>
            <a:r>
              <a:rPr lang="en-US" dirty="0">
                <a:solidFill>
                  <a:srgbClr val="00B0F0"/>
                </a:solidFill>
              </a:rPr>
              <a:t>Henry VIII</a:t>
            </a:r>
          </a:p>
        </p:txBody>
      </p:sp>
      <p:sp>
        <p:nvSpPr>
          <p:cNvPr id="37891" name="Rectangle 3"/>
          <p:cNvSpPr>
            <a:spLocks noGrp="1" noChangeArrowheads="1"/>
          </p:cNvSpPr>
          <p:nvPr>
            <p:ph idx="1"/>
          </p:nvPr>
        </p:nvSpPr>
        <p:spPr/>
        <p:txBody>
          <a:bodyPr/>
          <a:lstStyle/>
          <a:p>
            <a:r>
              <a:rPr lang="en-US" dirty="0"/>
              <a:t>(1491-1547) King of England who transformed his country into a Protestant nation during the Reformation.</a:t>
            </a:r>
            <a:br>
              <a:rPr lang="en-US" dirty="0"/>
            </a:br>
            <a:endParaRPr lang="en-US" dirty="0"/>
          </a:p>
          <a:p>
            <a:r>
              <a:rPr lang="en-US" dirty="0"/>
              <a:t>Church of </a:t>
            </a:r>
            <a:r>
              <a:rPr lang="en-US" dirty="0" smtClean="0"/>
              <a:t>England or Anglican Church</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blinds(horizontal)">
                                      <p:cBhvr>
                                        <p:cTn id="7" dur="500"/>
                                        <p:tgtEl>
                                          <p:spTgt spid="378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blinds(horizontal)">
                                      <p:cBhvr>
                                        <p:cTn id="12" dur="500"/>
                                        <p:tgtEl>
                                          <p:spTgt spid="378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7890"/>
                                        </p:tgtEl>
                                        <p:attrNameLst>
                                          <p:attrName>style.visibility</p:attrName>
                                        </p:attrNameLst>
                                      </p:cBhvr>
                                      <p:to>
                                        <p:strVal val="visible"/>
                                      </p:to>
                                    </p:set>
                                    <p:animEffect transition="in" filter="box(in)">
                                      <p:cBhvr>
                                        <p:cTn id="17" dur="500"/>
                                        <p:tgtEl>
                                          <p:spTgt spid="378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lgn="ctr"/>
            <a:r>
              <a:rPr lang="en-US" dirty="0">
                <a:solidFill>
                  <a:srgbClr val="00B0F0"/>
                </a:solidFill>
              </a:rPr>
              <a:t>Mansa Musa</a:t>
            </a:r>
          </a:p>
        </p:txBody>
      </p:sp>
      <p:sp>
        <p:nvSpPr>
          <p:cNvPr id="57347" name="Rectangle 3"/>
          <p:cNvSpPr>
            <a:spLocks noGrp="1" noChangeArrowheads="1"/>
          </p:cNvSpPr>
          <p:nvPr>
            <p:ph idx="1"/>
          </p:nvPr>
        </p:nvSpPr>
        <p:spPr/>
        <p:txBody>
          <a:bodyPr/>
          <a:lstStyle/>
          <a:p>
            <a:r>
              <a:rPr lang="en-US" dirty="0"/>
              <a:t>Emperor of the kingdom of Mali in Africa. He made a famous pilgrimage to Mecca and established trade routes to the Middle East</a:t>
            </a:r>
            <a:r>
              <a:rPr lang="en-US" dirty="0" smtClean="0"/>
              <a:t>.</a:t>
            </a:r>
          </a:p>
          <a:p>
            <a:endParaRPr lang="en-US" dirty="0" smtClean="0"/>
          </a:p>
          <a:p>
            <a:r>
              <a:rPr lang="en-US" dirty="0" smtClean="0"/>
              <a:t>Gold and salt trade</a:t>
            </a:r>
            <a:r>
              <a:rPr lang="en-US" dirty="0"/>
              <a:t/>
            </a:r>
            <a:br>
              <a:rPr lang="en-US" dirty="0"/>
            </a:br>
            <a:endParaRPr lang="en-US" dirty="0"/>
          </a:p>
          <a:p>
            <a:r>
              <a:rPr lang="en-US" dirty="0"/>
              <a:t>Muslim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blinds(horizontal)">
                                      <p:cBhvr>
                                        <p:cTn id="7" dur="500"/>
                                        <p:tgtEl>
                                          <p:spTgt spid="57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7347">
                                            <p:txEl>
                                              <p:pRg st="2" end="2"/>
                                            </p:txEl>
                                          </p:spTgt>
                                        </p:tgtEl>
                                        <p:attrNameLst>
                                          <p:attrName>style.visibility</p:attrName>
                                        </p:attrNameLst>
                                      </p:cBhvr>
                                      <p:to>
                                        <p:strVal val="visible"/>
                                      </p:to>
                                    </p:set>
                                    <p:animEffect transition="in" filter="blinds(horizontal)">
                                      <p:cBhvr>
                                        <p:cTn id="12" dur="500"/>
                                        <p:tgtEl>
                                          <p:spTgt spid="573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7347">
                                            <p:txEl>
                                              <p:pRg st="3" end="3"/>
                                            </p:txEl>
                                          </p:spTgt>
                                        </p:tgtEl>
                                        <p:attrNameLst>
                                          <p:attrName>style.visibility</p:attrName>
                                        </p:attrNameLst>
                                      </p:cBhvr>
                                      <p:to>
                                        <p:strVal val="visible"/>
                                      </p:to>
                                    </p:set>
                                    <p:animEffect transition="in" filter="blinds(horizontal)">
                                      <p:cBhvr>
                                        <p:cTn id="17" dur="500"/>
                                        <p:tgtEl>
                                          <p:spTgt spid="5734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7346"/>
                                        </p:tgtEl>
                                        <p:attrNameLst>
                                          <p:attrName>style.visibility</p:attrName>
                                        </p:attrNameLst>
                                      </p:cBhvr>
                                      <p:to>
                                        <p:strVal val="visible"/>
                                      </p:to>
                                    </p:set>
                                    <p:animEffect transition="in" filter="blinds(horizontal)">
                                      <p:cBhvr>
                                        <p:cTn id="22" dur="500"/>
                                        <p:tgtEl>
                                          <p:spTgt spid="57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lgn="ctr"/>
            <a:r>
              <a:rPr lang="en-US" dirty="0" err="1">
                <a:solidFill>
                  <a:srgbClr val="00B0F0"/>
                </a:solidFill>
              </a:rPr>
              <a:t>Nicolo</a:t>
            </a:r>
            <a:r>
              <a:rPr lang="en-US" dirty="0">
                <a:solidFill>
                  <a:srgbClr val="00B0F0"/>
                </a:solidFill>
              </a:rPr>
              <a:t> Machiavelli</a:t>
            </a:r>
          </a:p>
        </p:txBody>
      </p:sp>
      <p:sp>
        <p:nvSpPr>
          <p:cNvPr id="55299" name="Rectangle 3"/>
          <p:cNvSpPr>
            <a:spLocks noGrp="1" noChangeArrowheads="1"/>
          </p:cNvSpPr>
          <p:nvPr>
            <p:ph idx="1"/>
          </p:nvPr>
        </p:nvSpPr>
        <p:spPr/>
        <p:txBody>
          <a:bodyPr/>
          <a:lstStyle/>
          <a:p>
            <a:pPr>
              <a:lnSpc>
                <a:spcPct val="90000"/>
              </a:lnSpc>
            </a:pPr>
            <a:r>
              <a:rPr lang="en-US" sz="2400" dirty="0"/>
              <a:t>(1469-1527) Italian historian, statesman, and political philosopher of the Renaissance. </a:t>
            </a:r>
          </a:p>
          <a:p>
            <a:pPr>
              <a:lnSpc>
                <a:spcPct val="90000"/>
              </a:lnSpc>
            </a:pPr>
            <a:endParaRPr lang="en-US" sz="2400" dirty="0"/>
          </a:p>
          <a:p>
            <a:pPr>
              <a:lnSpc>
                <a:spcPct val="90000"/>
              </a:lnSpc>
            </a:pPr>
            <a:r>
              <a:rPr lang="en-US" sz="2400" dirty="0"/>
              <a:t>His greatest work is </a:t>
            </a:r>
            <a:r>
              <a:rPr lang="en-US" sz="2400" i="1" dirty="0"/>
              <a:t>The Prince</a:t>
            </a:r>
            <a:r>
              <a:rPr lang="en-US" sz="2400" dirty="0"/>
              <a:t>, a book of political advice to rulers in which he describes the methods that a prince should use to acquire and maintain political power. This book was used to defend policies of despotism and tyranny. Machiavelli wrote that a ruler should take any action to remain in power, or that “</a:t>
            </a:r>
            <a:r>
              <a:rPr lang="en-US" sz="2400" u="sng" dirty="0"/>
              <a:t>the ends justifies the means.”</a:t>
            </a:r>
            <a:r>
              <a:rPr lang="en-US" sz="2400" dirty="0"/>
              <a:t/>
            </a:r>
            <a:br>
              <a:rPr lang="en-US" sz="2400" dirty="0"/>
            </a:b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7" dur="500"/>
                                        <p:tgtEl>
                                          <p:spTgt spid="55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12" dur="500"/>
                                        <p:tgtEl>
                                          <p:spTgt spid="552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5298"/>
                                        </p:tgtEl>
                                        <p:attrNameLst>
                                          <p:attrName>style.visibility</p:attrName>
                                        </p:attrNameLst>
                                      </p:cBhvr>
                                      <p:to>
                                        <p:strVal val="visible"/>
                                      </p:to>
                                    </p:set>
                                    <p:animEffect transition="in" filter="blinds(horizontal)">
                                      <p:cBhvr>
                                        <p:cTn id="17" dur="500"/>
                                        <p:tgtEl>
                                          <p:spTgt spid="55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b="1" dirty="0"/>
              <a:t>Louis XVI</a:t>
            </a:r>
          </a:p>
        </p:txBody>
      </p:sp>
      <p:sp>
        <p:nvSpPr>
          <p:cNvPr id="52227" name="Rectangle 3"/>
          <p:cNvSpPr>
            <a:spLocks noGrp="1" noChangeArrowheads="1"/>
          </p:cNvSpPr>
          <p:nvPr>
            <p:ph idx="1"/>
          </p:nvPr>
        </p:nvSpPr>
        <p:spPr/>
        <p:txBody>
          <a:bodyPr/>
          <a:lstStyle/>
          <a:p>
            <a:r>
              <a:rPr lang="en-US" dirty="0"/>
              <a:t>(1754-1793) King of France between 1774 and 1792. </a:t>
            </a:r>
          </a:p>
          <a:p>
            <a:r>
              <a:rPr lang="en-US" dirty="0"/>
              <a:t>He was overthrown during the French Revolution and later beheaded.</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blinds(horizontal)">
                                      <p:cBhvr>
                                        <p:cTn id="7" dur="500"/>
                                        <p:tgtEl>
                                          <p:spTgt spid="522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blinds(horizontal)">
                                      <p:cBhvr>
                                        <p:cTn id="12" dur="500"/>
                                        <p:tgtEl>
                                          <p:spTgt spid="522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2226"/>
                                        </p:tgtEl>
                                        <p:attrNameLst>
                                          <p:attrName>style.visibility</p:attrName>
                                        </p:attrNameLst>
                                      </p:cBhvr>
                                      <p:to>
                                        <p:strVal val="visible"/>
                                      </p:to>
                                    </p:set>
                                    <p:animEffect transition="in" filter="blinds(horizontal)">
                                      <p:cBhvr>
                                        <p:cTn id="17" dur="500"/>
                                        <p:tgtEl>
                                          <p:spTgt spid="52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b="1" dirty="0"/>
              <a:t>Louis XIV</a:t>
            </a:r>
            <a:r>
              <a:rPr lang="en-US" dirty="0"/>
              <a:t> </a:t>
            </a:r>
          </a:p>
        </p:txBody>
      </p:sp>
      <p:sp>
        <p:nvSpPr>
          <p:cNvPr id="51203" name="Rectangle 3"/>
          <p:cNvSpPr>
            <a:spLocks noGrp="1" noChangeArrowheads="1"/>
          </p:cNvSpPr>
          <p:nvPr>
            <p:ph type="body" sz="half" idx="1"/>
          </p:nvPr>
        </p:nvSpPr>
        <p:spPr>
          <a:xfrm>
            <a:off x="457200" y="1600200"/>
            <a:ext cx="6400800" cy="4495800"/>
          </a:xfrm>
        </p:spPr>
        <p:txBody>
          <a:bodyPr/>
          <a:lstStyle/>
          <a:p>
            <a:r>
              <a:rPr lang="en-US" sz="2800" dirty="0"/>
              <a:t>(1638-1715) Known as the Sun King, he was an absolute monarch that completely controlled France. </a:t>
            </a:r>
          </a:p>
          <a:p>
            <a:r>
              <a:rPr lang="en-US" sz="2800" dirty="0"/>
              <a:t>One of his greatest accomplishments was the building of the palace at Versailles.</a:t>
            </a:r>
            <a:br>
              <a:rPr lang="en-US" sz="2800" dirty="0"/>
            </a:br>
            <a:endParaRPr lang="en-US" sz="2800" dirty="0"/>
          </a:p>
        </p:txBody>
      </p:sp>
      <p:sp>
        <p:nvSpPr>
          <p:cNvPr id="51207" name="Rectangle 7"/>
          <p:cNvSpPr>
            <a:spLocks noGrp="1" noChangeArrowheads="1"/>
          </p:cNvSpPr>
          <p:nvPr>
            <p:ph sz="half" idx="2"/>
          </p:nvPr>
        </p:nvSpPr>
        <p:spPr/>
        <p:txBody>
          <a:bodyPr/>
          <a:lstStyle/>
          <a:p>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blinds(horizontal)">
                                      <p:cBhvr>
                                        <p:cTn id="7" dur="500"/>
                                        <p:tgtEl>
                                          <p:spTgt spid="512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blinds(horizontal)">
                                      <p:cBhvr>
                                        <p:cTn id="12" dur="500"/>
                                        <p:tgtEl>
                                          <p:spTgt spid="512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202"/>
                                        </p:tgtEl>
                                        <p:attrNameLst>
                                          <p:attrName>style.visibility</p:attrName>
                                        </p:attrNameLst>
                                      </p:cBhvr>
                                      <p:to>
                                        <p:strVal val="visible"/>
                                      </p:to>
                                    </p:set>
                                    <p:animEffect transition="in" filter="blinds(horizontal)">
                                      <p:cBhvr>
                                        <p:cTn id="17" dur="500"/>
                                        <p:tgtEl>
                                          <p:spTgt spid="51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dirty="0"/>
              <a:t>John Locke</a:t>
            </a:r>
          </a:p>
        </p:txBody>
      </p:sp>
      <p:sp>
        <p:nvSpPr>
          <p:cNvPr id="50179" name="Rectangle 3"/>
          <p:cNvSpPr>
            <a:spLocks noGrp="1" noChangeArrowheads="1"/>
          </p:cNvSpPr>
          <p:nvPr>
            <p:ph idx="1"/>
          </p:nvPr>
        </p:nvSpPr>
        <p:spPr/>
        <p:txBody>
          <a:bodyPr/>
          <a:lstStyle/>
          <a:p>
            <a:pPr>
              <a:lnSpc>
                <a:spcPct val="90000"/>
              </a:lnSpc>
            </a:pPr>
            <a:r>
              <a:rPr lang="en-US" dirty="0"/>
              <a:t>(1632-1704) English philosopher and political theorist.</a:t>
            </a:r>
          </a:p>
          <a:p>
            <a:pPr>
              <a:lnSpc>
                <a:spcPct val="90000"/>
              </a:lnSpc>
            </a:pPr>
            <a:r>
              <a:rPr lang="en-US" dirty="0"/>
              <a:t>He wrote </a:t>
            </a:r>
            <a:r>
              <a:rPr lang="en-US" i="1" dirty="0"/>
              <a:t>Two Treaties on Government</a:t>
            </a:r>
            <a:r>
              <a:rPr lang="en-US" dirty="0"/>
              <a:t> which explained that all men have Natural Rights, which are Life, Liberty, and Property, and that the purpose of government was to protect these rights.</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linds(horizontal)">
                                      <p:cBhvr>
                                        <p:cTn id="7" dur="500"/>
                                        <p:tgtEl>
                                          <p:spTgt spid="501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12" dur="500"/>
                                        <p:tgtEl>
                                          <p:spTgt spid="501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0178"/>
                                        </p:tgtEl>
                                        <p:attrNameLst>
                                          <p:attrName>style.visibility</p:attrName>
                                        </p:attrNameLst>
                                      </p:cBhvr>
                                      <p:to>
                                        <p:strVal val="visible"/>
                                      </p:to>
                                    </p:set>
                                    <p:animEffect transition="in" filter="box(in)">
                                      <p:cBhvr>
                                        <p:cTn id="17" dur="500"/>
                                        <p:tgtEl>
                                          <p:spTgt spid="50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dirty="0"/>
              <a:t>Thomas Hobbes</a:t>
            </a:r>
          </a:p>
        </p:txBody>
      </p:sp>
      <p:sp>
        <p:nvSpPr>
          <p:cNvPr id="43011" name="Rectangle 3"/>
          <p:cNvSpPr>
            <a:spLocks noGrp="1" noChangeArrowheads="1"/>
          </p:cNvSpPr>
          <p:nvPr>
            <p:ph idx="1"/>
          </p:nvPr>
        </p:nvSpPr>
        <p:spPr/>
        <p:txBody>
          <a:bodyPr/>
          <a:lstStyle/>
          <a:p>
            <a:r>
              <a:rPr lang="en-US" dirty="0"/>
              <a:t>(1588-1679) English philosopher and political theorist. Wrote </a:t>
            </a:r>
            <a:r>
              <a:rPr lang="en-US" i="1" dirty="0"/>
              <a:t>Leviathan</a:t>
            </a:r>
            <a:r>
              <a:rPr lang="en-US" dirty="0"/>
              <a:t>, where he favored an absolute government as the only means of balancing human interests and desires with their rights of life and property.</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blinds(horizontal)">
                                      <p:cBhvr>
                                        <p:cTn id="7" dur="500"/>
                                        <p:tgtEl>
                                          <p:spTgt spid="430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010"/>
                                        </p:tgtEl>
                                        <p:attrNameLst>
                                          <p:attrName>style.visibility</p:attrName>
                                        </p:attrNameLst>
                                      </p:cBhvr>
                                      <p:to>
                                        <p:strVal val="visible"/>
                                      </p:to>
                                    </p:set>
                                    <p:animEffect transition="in" filter="blinds(horizontal)">
                                      <p:cBhvr>
                                        <p:cTn id="12" dur="500"/>
                                        <p:tgtEl>
                                          <p:spTgt spid="430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b="1" dirty="0"/>
              <a:t>Hippocrates</a:t>
            </a:r>
          </a:p>
        </p:txBody>
      </p:sp>
      <p:sp>
        <p:nvSpPr>
          <p:cNvPr id="39939" name="Rectangle 3"/>
          <p:cNvSpPr>
            <a:spLocks noGrp="1" noChangeArrowheads="1"/>
          </p:cNvSpPr>
          <p:nvPr>
            <p:ph idx="1"/>
          </p:nvPr>
        </p:nvSpPr>
        <p:spPr/>
        <p:txBody>
          <a:bodyPr/>
          <a:lstStyle/>
          <a:p>
            <a:r>
              <a:rPr lang="en-US" dirty="0"/>
              <a:t>(460?-377? BCE) Greek physician. He is considered to be the </a:t>
            </a:r>
            <a:r>
              <a:rPr lang="en-US" u="sng" dirty="0"/>
              <a:t>father of medicine </a:t>
            </a:r>
            <a:r>
              <a:rPr lang="en-US" dirty="0"/>
              <a:t>and the ethical standard of treating all patients known as the </a:t>
            </a:r>
            <a:r>
              <a:rPr lang="en-US" u="sng" dirty="0"/>
              <a:t>Hippocratic Oath</a:t>
            </a:r>
            <a:r>
              <a:rPr lang="en-US" dirty="0"/>
              <a:t>.</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blinds(horizontal)">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9938"/>
                                        </p:tgtEl>
                                        <p:attrNameLst>
                                          <p:attrName>style.visibility</p:attrName>
                                        </p:attrNameLst>
                                      </p:cBhvr>
                                      <p:to>
                                        <p:strVal val="visible"/>
                                      </p:to>
                                    </p:set>
                                    <p:animEffect transition="in" filter="blinds(horizontal)">
                                      <p:cBhvr>
                                        <p:cTn id="12" dur="500"/>
                                        <p:tgtEl>
                                          <p:spTgt spid="39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F0"/>
                </a:solidFill>
              </a:rPr>
              <a:t>Alexander the Great</a:t>
            </a:r>
            <a:endParaRPr lang="en-US" b="1" dirty="0">
              <a:solidFill>
                <a:srgbClr val="00B0F0"/>
              </a:solidFill>
            </a:endParaRPr>
          </a:p>
        </p:txBody>
      </p:sp>
      <p:sp>
        <p:nvSpPr>
          <p:cNvPr id="3" name="Content Placeholder 2"/>
          <p:cNvSpPr>
            <a:spLocks noGrp="1"/>
          </p:cNvSpPr>
          <p:nvPr>
            <p:ph idx="1"/>
          </p:nvPr>
        </p:nvSpPr>
        <p:spPr/>
        <p:txBody>
          <a:bodyPr/>
          <a:lstStyle/>
          <a:p>
            <a:r>
              <a:rPr lang="en-US" dirty="0" smtClean="0"/>
              <a:t>(356 BCE-323 BCE) He conquered most of the ancient world from Asia Minor to Egypt and India, which began the </a:t>
            </a:r>
            <a:r>
              <a:rPr lang="en-US" u="sng" dirty="0" smtClean="0">
                <a:solidFill>
                  <a:srgbClr val="FF0066"/>
                </a:solidFill>
              </a:rPr>
              <a:t>Hellenistic culture</a:t>
            </a:r>
            <a:r>
              <a:rPr lang="en-US" dirty="0" smtClean="0"/>
              <a:t> which was a blending of Greek, Persian, Indian, and Egyptian influences.</a:t>
            </a:r>
            <a:br>
              <a:rPr lang="en-US" dirty="0" smtClean="0"/>
            </a:br>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b="1" dirty="0"/>
              <a:t>Johannes Gutenberg</a:t>
            </a:r>
          </a:p>
        </p:txBody>
      </p:sp>
      <p:sp>
        <p:nvSpPr>
          <p:cNvPr id="36867" name="Rectangle 3"/>
          <p:cNvSpPr>
            <a:spLocks noGrp="1" noChangeArrowheads="1"/>
          </p:cNvSpPr>
          <p:nvPr>
            <p:ph idx="1"/>
          </p:nvPr>
        </p:nvSpPr>
        <p:spPr/>
        <p:txBody>
          <a:bodyPr/>
          <a:lstStyle/>
          <a:p>
            <a:r>
              <a:rPr lang="en-US" dirty="0"/>
              <a:t>(</a:t>
            </a:r>
            <a:r>
              <a:rPr lang="en-US" dirty="0" smtClean="0"/>
              <a:t>1400-1468</a:t>
            </a:r>
            <a:r>
              <a:rPr lang="en-US" dirty="0"/>
              <a:t>) German printer and European pioneer in the use of movable type. </a:t>
            </a:r>
            <a:endParaRPr lang="en-US" dirty="0" smtClean="0"/>
          </a:p>
          <a:p>
            <a:r>
              <a:rPr lang="en-US" dirty="0" smtClean="0"/>
              <a:t>Scientific Revolution</a:t>
            </a:r>
            <a:r>
              <a:rPr lang="en-US" dirty="0"/>
              <a:t/>
            </a:r>
            <a:br>
              <a:rPr lang="en-US" dirty="0"/>
            </a:br>
            <a:endParaRPr lang="en-US" dirty="0"/>
          </a:p>
          <a:p>
            <a:r>
              <a:rPr lang="en-US" dirty="0">
                <a:solidFill>
                  <a:srgbClr val="FF0066"/>
                </a:solidFill>
              </a:rPr>
              <a:t>Printing Press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blinds(horizontal)">
                                      <p:cBhvr>
                                        <p:cTn id="7" dur="500"/>
                                        <p:tgtEl>
                                          <p:spTgt spid="368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blinds(horizontal)">
                                      <p:cBhvr>
                                        <p:cTn id="12" dur="500"/>
                                        <p:tgtEl>
                                          <p:spTgt spid="368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blinds(horizontal)">
                                      <p:cBhvr>
                                        <p:cTn id="17" dur="500"/>
                                        <p:tgtEl>
                                          <p:spTgt spid="368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6866"/>
                                        </p:tgtEl>
                                        <p:attrNameLst>
                                          <p:attrName>style.visibility</p:attrName>
                                        </p:attrNameLst>
                                      </p:cBhvr>
                                      <p:to>
                                        <p:strVal val="visible"/>
                                      </p:to>
                                    </p:set>
                                    <p:animEffect transition="in" filter="blinds(horizontal)">
                                      <p:cBhvr>
                                        <p:cTn id="22" dur="500"/>
                                        <p:tgtEl>
                                          <p:spTgt spid="36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b="1" dirty="0"/>
              <a:t>Genghis Khan</a:t>
            </a:r>
          </a:p>
        </p:txBody>
      </p:sp>
      <p:sp>
        <p:nvSpPr>
          <p:cNvPr id="34819" name="Rectangle 3"/>
          <p:cNvSpPr>
            <a:spLocks noGrp="1" noChangeArrowheads="1"/>
          </p:cNvSpPr>
          <p:nvPr>
            <p:ph idx="1"/>
          </p:nvPr>
        </p:nvSpPr>
        <p:spPr/>
        <p:txBody>
          <a:bodyPr/>
          <a:lstStyle/>
          <a:p>
            <a:r>
              <a:rPr lang="en-US" dirty="0"/>
              <a:t>(1167?-1227) One of the Mongol’s greatest leaders and founder of the Mongol Empire.</a:t>
            </a:r>
          </a:p>
          <a:p>
            <a:r>
              <a:rPr lang="en-US" dirty="0"/>
              <a:t>Barbaric</a:t>
            </a:r>
          </a:p>
          <a:p>
            <a:r>
              <a:rPr lang="en-US" dirty="0"/>
              <a:t>Superior military skills</a:t>
            </a:r>
            <a:br>
              <a:rPr lang="en-US" dirty="0"/>
            </a:br>
            <a:endParaRPr lang="en-US" dirty="0"/>
          </a:p>
        </p:txBody>
      </p:sp>
      <p:pic>
        <p:nvPicPr>
          <p:cNvPr id="34821" name="Picture 5" descr="Genghis Khan">
            <a:hlinkClick r:id="rId2"/>
          </p:cNvPr>
          <p:cNvPicPr>
            <a:picLocks noChangeAspect="1" noChangeArrowheads="1"/>
          </p:cNvPicPr>
          <p:nvPr/>
        </p:nvPicPr>
        <p:blipFill>
          <a:blip r:embed="rId3"/>
          <a:srcRect/>
          <a:stretch>
            <a:fillRect/>
          </a:stretch>
        </p:blipFill>
        <p:spPr bwMode="auto">
          <a:xfrm>
            <a:off x="5562600" y="3124200"/>
            <a:ext cx="2290763" cy="2590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blinds(horizontal)">
                                      <p:cBhvr>
                                        <p:cTn id="7" dur="5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blinds(horizontal)">
                                      <p:cBhvr>
                                        <p:cTn id="12" dur="500"/>
                                        <p:tgtEl>
                                          <p:spTgt spid="348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blinds(horizontal)">
                                      <p:cBhvr>
                                        <p:cTn id="17" dur="500"/>
                                        <p:tgtEl>
                                          <p:spTgt spid="348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4818"/>
                                        </p:tgtEl>
                                        <p:attrNameLst>
                                          <p:attrName>style.visibility</p:attrName>
                                        </p:attrNameLst>
                                      </p:cBhvr>
                                      <p:to>
                                        <p:strVal val="visible"/>
                                      </p:to>
                                    </p:set>
                                    <p:animEffect transition="in" filter="blinds(horizontal)">
                                      <p:cBhvr>
                                        <p:cTn id="22" dur="500"/>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b="1" dirty="0"/>
              <a:t>Siddhartha </a:t>
            </a:r>
            <a:r>
              <a:rPr lang="en-US" b="1" dirty="0" err="1"/>
              <a:t>Guatama</a:t>
            </a:r>
            <a:endParaRPr lang="en-US" b="1" dirty="0"/>
          </a:p>
        </p:txBody>
      </p:sp>
      <p:sp>
        <p:nvSpPr>
          <p:cNvPr id="33795" name="Rectangle 3"/>
          <p:cNvSpPr>
            <a:spLocks noGrp="1" noChangeArrowheads="1"/>
          </p:cNvSpPr>
          <p:nvPr>
            <p:ph idx="1"/>
          </p:nvPr>
        </p:nvSpPr>
        <p:spPr/>
        <p:txBody>
          <a:bodyPr/>
          <a:lstStyle/>
          <a:p>
            <a:r>
              <a:rPr lang="en-US" sz="2800" dirty="0" smtClean="0"/>
              <a:t>Founder of Buddhism</a:t>
            </a:r>
          </a:p>
          <a:p>
            <a:r>
              <a:rPr lang="en-US" sz="2800" dirty="0" smtClean="0"/>
              <a:t>Born into wealth, searching for enlightenment</a:t>
            </a:r>
          </a:p>
          <a:p>
            <a:r>
              <a:rPr lang="en-US" sz="2800" dirty="0" smtClean="0"/>
              <a:t>Four noble truths</a:t>
            </a:r>
          </a:p>
          <a:p>
            <a:r>
              <a:rPr lang="en-US" sz="2800" dirty="0" smtClean="0"/>
              <a:t>Eightfold Path</a:t>
            </a:r>
          </a:p>
          <a:p>
            <a:r>
              <a:rPr lang="en-US" sz="2800" dirty="0"/>
              <a:t/>
            </a:r>
            <a:br>
              <a:rPr lang="en-US" sz="2800" dirty="0"/>
            </a:b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blinds(horizontal)">
                                      <p:cBhvr>
                                        <p:cTn id="7" dur="5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blinds(horizontal)">
                                      <p:cBhvr>
                                        <p:cTn id="12" dur="500"/>
                                        <p:tgtEl>
                                          <p:spTgt spid="33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blinds(horizontal)">
                                      <p:cBhvr>
                                        <p:cTn id="17" dur="500"/>
                                        <p:tgtEl>
                                          <p:spTgt spid="337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3795">
                                            <p:txEl>
                                              <p:pRg st="3" end="3"/>
                                            </p:txEl>
                                          </p:spTgt>
                                        </p:tgtEl>
                                        <p:attrNameLst>
                                          <p:attrName>style.visibility</p:attrName>
                                        </p:attrNameLst>
                                      </p:cBhvr>
                                      <p:to>
                                        <p:strVal val="visible"/>
                                      </p:to>
                                    </p:set>
                                    <p:animEffect transition="in" filter="blinds(horizontal)">
                                      <p:cBhvr>
                                        <p:cTn id="22" dur="500"/>
                                        <p:tgtEl>
                                          <p:spTgt spid="337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3795">
                                            <p:txEl>
                                              <p:pRg st="4" end="4"/>
                                            </p:txEl>
                                          </p:spTgt>
                                        </p:tgtEl>
                                        <p:attrNameLst>
                                          <p:attrName>style.visibility</p:attrName>
                                        </p:attrNameLst>
                                      </p:cBhvr>
                                      <p:to>
                                        <p:strVal val="visible"/>
                                      </p:to>
                                    </p:set>
                                    <p:animEffect transition="in" filter="blinds(horizontal)">
                                      <p:cBhvr>
                                        <p:cTn id="27" dur="500"/>
                                        <p:tgtEl>
                                          <p:spTgt spid="337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3794"/>
                                        </p:tgtEl>
                                        <p:attrNameLst>
                                          <p:attrName>style.visibility</p:attrName>
                                        </p:attrNameLst>
                                      </p:cBhvr>
                                      <p:to>
                                        <p:strVal val="visible"/>
                                      </p:to>
                                    </p:set>
                                    <p:animEffect transition="in" filter="blinds(horizontal)">
                                      <p:cBhvr>
                                        <p:cTn id="32" dur="500"/>
                                        <p:tgtEl>
                                          <p:spTgt spid="33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b="1" dirty="0"/>
              <a:t>Galileo</a:t>
            </a:r>
          </a:p>
        </p:txBody>
      </p:sp>
      <p:sp>
        <p:nvSpPr>
          <p:cNvPr id="31747" name="Rectangle 3"/>
          <p:cNvSpPr>
            <a:spLocks noGrp="1" noChangeArrowheads="1"/>
          </p:cNvSpPr>
          <p:nvPr>
            <p:ph idx="1"/>
          </p:nvPr>
        </p:nvSpPr>
        <p:spPr/>
        <p:txBody>
          <a:bodyPr/>
          <a:lstStyle/>
          <a:p>
            <a:r>
              <a:rPr lang="en-US" dirty="0"/>
              <a:t>(1564-1642) Italian astronomer. One of the founders of Europe's scientific revolution, one of his main contributions is the application of the </a:t>
            </a:r>
            <a:r>
              <a:rPr lang="en-US" u="sng" dirty="0">
                <a:solidFill>
                  <a:srgbClr val="00B0F0"/>
                </a:solidFill>
              </a:rPr>
              <a:t>telescope </a:t>
            </a:r>
            <a:r>
              <a:rPr lang="en-US" dirty="0"/>
              <a:t>to astronomy. </a:t>
            </a:r>
          </a:p>
          <a:p>
            <a:r>
              <a:rPr lang="en-US" dirty="0"/>
              <a:t>He was able to prove Copernicus’ heliocentric model correct.</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blinds(horizontal)">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blinds(horizontal)">
                                      <p:cBhvr>
                                        <p:cTn id="12" dur="500"/>
                                        <p:tgtEl>
                                          <p:spTgt spid="317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1746"/>
                                        </p:tgtEl>
                                        <p:attrNameLst>
                                          <p:attrName>style.visibility</p:attrName>
                                        </p:attrNameLst>
                                      </p:cBhvr>
                                      <p:to>
                                        <p:strVal val="visible"/>
                                      </p:to>
                                    </p:set>
                                    <p:animEffect transition="in" filter="blinds(horizontal)">
                                      <p:cBhvr>
                                        <p:cTn id="17" dur="500"/>
                                        <p:tgtEl>
                                          <p:spTgt spid="31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Justinian</a:t>
            </a:r>
            <a:endParaRPr lang="en-US" dirty="0"/>
          </a:p>
        </p:txBody>
      </p:sp>
      <p:sp>
        <p:nvSpPr>
          <p:cNvPr id="3" name="Content Placeholder 2"/>
          <p:cNvSpPr>
            <a:spLocks noGrp="1"/>
          </p:cNvSpPr>
          <p:nvPr>
            <p:ph idx="1"/>
          </p:nvPr>
        </p:nvSpPr>
        <p:spPr/>
        <p:txBody>
          <a:bodyPr/>
          <a:lstStyle/>
          <a:p>
            <a:r>
              <a:rPr lang="en-US" dirty="0" smtClean="0"/>
              <a:t>Byzantine Ruler</a:t>
            </a:r>
          </a:p>
          <a:p>
            <a:r>
              <a:rPr lang="en-US" dirty="0" smtClean="0"/>
              <a:t>Code of laws</a:t>
            </a:r>
          </a:p>
          <a:p>
            <a:r>
              <a:rPr lang="en-US" dirty="0" smtClean="0"/>
              <a:t>Legal system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linds(horizont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Peter the Great</a:t>
            </a:r>
            <a:endParaRPr lang="en-US" dirty="0"/>
          </a:p>
        </p:txBody>
      </p:sp>
      <p:sp>
        <p:nvSpPr>
          <p:cNvPr id="3" name="Content Placeholder 2"/>
          <p:cNvSpPr>
            <a:spLocks noGrp="1"/>
          </p:cNvSpPr>
          <p:nvPr>
            <p:ph idx="1"/>
          </p:nvPr>
        </p:nvSpPr>
        <p:spPr/>
        <p:txBody>
          <a:bodyPr>
            <a:normAutofit/>
          </a:bodyPr>
          <a:lstStyle/>
          <a:p>
            <a:r>
              <a:rPr lang="en-US" dirty="0" smtClean="0"/>
              <a:t>Russian monarch</a:t>
            </a:r>
          </a:p>
          <a:p>
            <a:endParaRPr lang="en-US" dirty="0" smtClean="0"/>
          </a:p>
          <a:p>
            <a:r>
              <a:rPr lang="en-US" dirty="0" smtClean="0"/>
              <a:t>Westernized Russia</a:t>
            </a:r>
          </a:p>
          <a:p>
            <a:endParaRPr lang="en-US" dirty="0" smtClean="0"/>
          </a:p>
          <a:p>
            <a:r>
              <a:rPr lang="en-US" dirty="0" smtClean="0"/>
              <a:t>Sent scholars to “west” to learn new ideas and technology</a:t>
            </a:r>
          </a:p>
          <a:p>
            <a:endParaRPr lang="en-US" dirty="0" smtClean="0"/>
          </a:p>
          <a:p>
            <a:r>
              <a:rPr lang="en-US" dirty="0" smtClean="0"/>
              <a:t>Set up St. Petersburg, “window to the west”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linds(horizontal)">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Hammurabi</a:t>
            </a:r>
            <a:endParaRPr lang="en-US" dirty="0"/>
          </a:p>
        </p:txBody>
      </p:sp>
      <p:sp>
        <p:nvSpPr>
          <p:cNvPr id="3" name="Content Placeholder 2"/>
          <p:cNvSpPr>
            <a:spLocks noGrp="1"/>
          </p:cNvSpPr>
          <p:nvPr>
            <p:ph idx="1"/>
          </p:nvPr>
        </p:nvSpPr>
        <p:spPr/>
        <p:txBody>
          <a:bodyPr/>
          <a:lstStyle/>
          <a:p>
            <a:r>
              <a:rPr lang="en-US" dirty="0" smtClean="0"/>
              <a:t>King of Babylon</a:t>
            </a:r>
          </a:p>
          <a:p>
            <a:endParaRPr lang="en-US" dirty="0" smtClean="0"/>
          </a:p>
          <a:p>
            <a:r>
              <a:rPr lang="en-US" dirty="0" smtClean="0"/>
              <a:t>An eye for an eye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dirty="0"/>
              <a:t>Martin Luther</a:t>
            </a:r>
          </a:p>
        </p:txBody>
      </p:sp>
      <p:sp>
        <p:nvSpPr>
          <p:cNvPr id="54275" name="Rectangle 3"/>
          <p:cNvSpPr>
            <a:spLocks noGrp="1" noChangeArrowheads="1"/>
          </p:cNvSpPr>
          <p:nvPr>
            <p:ph idx="1"/>
          </p:nvPr>
        </p:nvSpPr>
        <p:spPr/>
        <p:txBody>
          <a:bodyPr/>
          <a:lstStyle/>
          <a:p>
            <a:r>
              <a:rPr lang="en-US" dirty="0"/>
              <a:t>(1483-1546) </a:t>
            </a:r>
          </a:p>
          <a:p>
            <a:r>
              <a:rPr lang="en-US" dirty="0"/>
              <a:t>Theologian and religious reformer who started the Protestant Reformation with his </a:t>
            </a:r>
            <a:r>
              <a:rPr lang="en-US" i="1" dirty="0"/>
              <a:t>95 Theses</a:t>
            </a:r>
            <a:r>
              <a:rPr lang="en-US" dirty="0"/>
              <a:t> which protested church corruption, namely the sale of indulgences.</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blinds(horizontal)">
                                      <p:cBhvr>
                                        <p:cTn id="7" dur="500"/>
                                        <p:tgtEl>
                                          <p:spTgt spid="542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blinds(horizontal)">
                                      <p:cBhvr>
                                        <p:cTn id="12" dur="500"/>
                                        <p:tgtEl>
                                          <p:spTgt spid="542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4274"/>
                                        </p:tgtEl>
                                        <p:attrNameLst>
                                          <p:attrName>style.visibility</p:attrName>
                                        </p:attrNameLst>
                                      </p:cBhvr>
                                      <p:to>
                                        <p:strVal val="visible"/>
                                      </p:to>
                                    </p:set>
                                    <p:animEffect transition="in" filter="blinds(horizontal)">
                                      <p:cBhvr>
                                        <p:cTn id="17" dur="1000"/>
                                        <p:tgtEl>
                                          <p:spTgt spid="54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F0"/>
                </a:solidFill>
              </a:rPr>
              <a:t>Montesquieu</a:t>
            </a:r>
            <a:endParaRPr lang="en-US" b="1" dirty="0">
              <a:solidFill>
                <a:srgbClr val="00B0F0"/>
              </a:solidFill>
            </a:endParaRPr>
          </a:p>
        </p:txBody>
      </p:sp>
      <p:sp>
        <p:nvSpPr>
          <p:cNvPr id="3" name="Content Placeholder 2"/>
          <p:cNvSpPr>
            <a:spLocks noGrp="1"/>
          </p:cNvSpPr>
          <p:nvPr>
            <p:ph idx="1"/>
          </p:nvPr>
        </p:nvSpPr>
        <p:spPr/>
        <p:txBody>
          <a:bodyPr>
            <a:normAutofit/>
          </a:bodyPr>
          <a:lstStyle/>
          <a:p>
            <a:r>
              <a:rPr lang="en-US" sz="3200" dirty="0" smtClean="0"/>
              <a:t>(1689-1755) </a:t>
            </a:r>
            <a:r>
              <a:rPr lang="en-US" sz="3200" u="sng" dirty="0" smtClean="0"/>
              <a:t>Enlightenment thinker </a:t>
            </a:r>
            <a:r>
              <a:rPr lang="en-US" sz="3200" dirty="0" smtClean="0"/>
              <a:t>from France who wrote a book called, </a:t>
            </a:r>
            <a:r>
              <a:rPr lang="en-US" sz="3200" i="1" dirty="0" smtClean="0"/>
              <a:t>The Spirit of the Laws</a:t>
            </a:r>
            <a:r>
              <a:rPr lang="en-US" sz="3200" dirty="0" smtClean="0"/>
              <a:t> in 1748. In his book, Montesquieu describes what he considers to be the best government.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F0"/>
                </a:solidFill>
              </a:rPr>
              <a:t>Julius Caesar</a:t>
            </a:r>
            <a:endParaRPr lang="en-US" b="1" dirty="0">
              <a:solidFill>
                <a:srgbClr val="00B0F0"/>
              </a:solidFill>
            </a:endParaRPr>
          </a:p>
        </p:txBody>
      </p:sp>
      <p:sp>
        <p:nvSpPr>
          <p:cNvPr id="3" name="Content Placeholder 2"/>
          <p:cNvSpPr>
            <a:spLocks noGrp="1"/>
          </p:cNvSpPr>
          <p:nvPr>
            <p:ph idx="1"/>
          </p:nvPr>
        </p:nvSpPr>
        <p:spPr/>
        <p:txBody>
          <a:bodyPr/>
          <a:lstStyle/>
          <a:p>
            <a:r>
              <a:rPr lang="en-US" dirty="0" smtClean="0"/>
              <a:t>(100-44 BCE), Roman general and statesman. He is responsible for setting up the imperial system in Rome which placed his grandnephew, Augustus, on the throne.</a:t>
            </a:r>
            <a:br>
              <a:rPr lang="en-US" dirty="0" smtClean="0"/>
            </a:b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John Calvin</a:t>
            </a:r>
            <a:endParaRPr lang="en-US" b="1" dirty="0">
              <a:solidFill>
                <a:srgbClr val="00B0F0"/>
              </a:solidFill>
            </a:endParaRPr>
          </a:p>
        </p:txBody>
      </p:sp>
      <p:sp>
        <p:nvSpPr>
          <p:cNvPr id="3" name="Content Placeholder 2"/>
          <p:cNvSpPr>
            <a:spLocks noGrp="1"/>
          </p:cNvSpPr>
          <p:nvPr>
            <p:ph idx="1"/>
          </p:nvPr>
        </p:nvSpPr>
        <p:spPr/>
        <p:txBody>
          <a:bodyPr/>
          <a:lstStyle/>
          <a:p>
            <a:r>
              <a:rPr lang="en-US" dirty="0" smtClean="0"/>
              <a:t>(1509-1564) Theologian and church reformer who developed a form of Protestantism during the Reformation. His church is known for the idea of predestination and theocracy. </a:t>
            </a:r>
            <a:endParaRPr lang="en-US" dirty="0"/>
          </a:p>
        </p:txBody>
      </p:sp>
      <mc:AlternateContent xmlns:mc="http://schemas.openxmlformats.org/markup-compatibility/2006">
        <mc:Choice xmlns:p14="http://schemas.microsoft.com/office/powerpoint/2010/main" Requires="p14">
          <p:contentPart p14:bwMode="auto" r:id="rId2">
            <p14:nvContentPartPr>
              <p14:cNvPr id="4" name="Ink 3"/>
              <p14:cNvContentPartPr/>
              <p14:nvPr/>
            </p14:nvContentPartPr>
            <p14:xfrm>
              <a:off x="580320" y="3134160"/>
              <a:ext cx="4813560" cy="3277800"/>
            </p14:xfrm>
          </p:contentPart>
        </mc:Choice>
        <mc:Fallback>
          <p:pic>
            <p:nvPicPr>
              <p:cNvPr id="4" name="Ink 3"/>
              <p:cNvPicPr/>
              <p:nvPr/>
            </p:nvPicPr>
            <p:blipFill>
              <a:blip r:embed="rId3"/>
              <a:stretch>
                <a:fillRect/>
              </a:stretch>
            </p:blipFill>
            <p:spPr>
              <a:xfrm>
                <a:off x="570960" y="3124800"/>
                <a:ext cx="4832280" cy="329652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F0"/>
                </a:solidFill>
              </a:rPr>
              <a:t>Catherine the Great</a:t>
            </a:r>
            <a:endParaRPr lang="en-US" b="1" dirty="0">
              <a:solidFill>
                <a:srgbClr val="00B0F0"/>
              </a:solidFill>
            </a:endParaRPr>
          </a:p>
        </p:txBody>
      </p:sp>
      <p:sp>
        <p:nvSpPr>
          <p:cNvPr id="3" name="Content Placeholder 2"/>
          <p:cNvSpPr>
            <a:spLocks noGrp="1"/>
          </p:cNvSpPr>
          <p:nvPr>
            <p:ph idx="1"/>
          </p:nvPr>
        </p:nvSpPr>
        <p:spPr/>
        <p:txBody>
          <a:bodyPr/>
          <a:lstStyle/>
          <a:p>
            <a:r>
              <a:rPr lang="en-US" sz="3200" dirty="0" smtClean="0"/>
              <a:t>An enlightened despot who ruled over Russia. She is responsible for modernizing Russia, as well as securing the country a warm water port.</a:t>
            </a:r>
            <a:br>
              <a:rPr lang="en-US" sz="3200" dirty="0" smtClean="0"/>
            </a:br>
            <a:r>
              <a:rPr lang="en-US" sz="3200" dirty="0" smtClean="0"/>
              <a:t/>
            </a:r>
            <a:br>
              <a:rPr lang="en-US" sz="3200" dirty="0" smtClean="0"/>
            </a:br>
            <a:endParaRPr lang="en-US" sz="32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F0"/>
                </a:solidFill>
              </a:rPr>
              <a:t>Napoleon Bonaparte</a:t>
            </a:r>
            <a:endParaRPr lang="en-US" b="1" dirty="0">
              <a:solidFill>
                <a:srgbClr val="00B0F0"/>
              </a:solidFill>
            </a:endParaRPr>
          </a:p>
        </p:txBody>
      </p:sp>
      <p:sp>
        <p:nvSpPr>
          <p:cNvPr id="3" name="Content Placeholder 2"/>
          <p:cNvSpPr>
            <a:spLocks noGrp="1"/>
          </p:cNvSpPr>
          <p:nvPr>
            <p:ph idx="1"/>
          </p:nvPr>
        </p:nvSpPr>
        <p:spPr/>
        <p:txBody>
          <a:bodyPr/>
          <a:lstStyle/>
          <a:p>
            <a:r>
              <a:rPr lang="en-US" dirty="0" smtClean="0"/>
              <a:t>(1769-1821) Emperor of the French. Responsible for many French Revolution reforms as well as conquering most of Europe. He was defeated at Waterloo, and died several years later on the island of Saint Helena.</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F0"/>
                </a:solidFill>
              </a:rPr>
              <a:t>Confucius</a:t>
            </a:r>
            <a:endParaRPr lang="en-US" b="1" dirty="0">
              <a:solidFill>
                <a:srgbClr val="00B0F0"/>
              </a:solidFill>
            </a:endParaRPr>
          </a:p>
        </p:txBody>
      </p:sp>
      <p:sp>
        <p:nvSpPr>
          <p:cNvPr id="3" name="Content Placeholder 2"/>
          <p:cNvSpPr>
            <a:spLocks noGrp="1"/>
          </p:cNvSpPr>
          <p:nvPr>
            <p:ph idx="1"/>
          </p:nvPr>
        </p:nvSpPr>
        <p:spPr/>
        <p:txBody>
          <a:bodyPr/>
          <a:lstStyle/>
          <a:p>
            <a:r>
              <a:rPr lang="en-US" sz="3200" dirty="0" smtClean="0"/>
              <a:t>(551-479 BCE?) Chinese philosopher and writer of The Analects, a collection of moral and social teachings, including the concept of the Five Relationships. </a:t>
            </a:r>
          </a:p>
          <a:p>
            <a:r>
              <a:rPr lang="en-US" sz="3200" dirty="0" smtClean="0"/>
              <a:t>Filial Piety – respect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algn="ctr"/>
            <a:r>
              <a:rPr lang="en-US" b="1" dirty="0">
                <a:solidFill>
                  <a:srgbClr val="00B0F0"/>
                </a:solidFill>
              </a:rPr>
              <a:t>Constantine </a:t>
            </a:r>
          </a:p>
        </p:txBody>
      </p:sp>
      <p:sp>
        <p:nvSpPr>
          <p:cNvPr id="22531" name="Rectangle 3"/>
          <p:cNvSpPr>
            <a:spLocks noGrp="1" noRot="1" noChangeArrowheads="1"/>
          </p:cNvSpPr>
          <p:nvPr>
            <p:ph idx="1"/>
          </p:nvPr>
        </p:nvSpPr>
        <p:spPr/>
        <p:txBody>
          <a:bodyPr/>
          <a:lstStyle/>
          <a:p>
            <a:r>
              <a:rPr lang="en-US" dirty="0"/>
              <a:t>(274 CE – 337 CE) Roman Emperor between 306 CE and 337 CE. He issued the Edict of Milan which outlawed the persecution of Christians. He also founded the city of Constantinople, the future capital of the Byzantine Empire.</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blinds(horizontal)">
                                      <p:cBhvr>
                                        <p:cTn id="7" dur="500"/>
                                        <p:tgtEl>
                                          <p:spTgt spid="2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530"/>
                                        </p:tgtEl>
                                        <p:attrNameLst>
                                          <p:attrName>style.visibility</p:attrName>
                                        </p:attrNameLst>
                                      </p:cBhvr>
                                      <p:to>
                                        <p:strVal val="visible"/>
                                      </p:to>
                                    </p:set>
                                    <p:animEffect transition="in" filter="blinds(horizontal)">
                                      <p:cBhvr>
                                        <p:cTn id="12" dur="5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315</TotalTime>
  <Words>888</Words>
  <Application>Microsoft Office PowerPoint</Application>
  <PresentationFormat>On-screen Show (4:3)</PresentationFormat>
  <Paragraphs>85</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Flow</vt:lpstr>
      <vt:lpstr>Who Am I?</vt:lpstr>
      <vt:lpstr>Alexander the Great</vt:lpstr>
      <vt:lpstr>Montesquieu</vt:lpstr>
      <vt:lpstr>Julius Caesar</vt:lpstr>
      <vt:lpstr>John Calvin</vt:lpstr>
      <vt:lpstr>Catherine the Great</vt:lpstr>
      <vt:lpstr>Napoleon Bonaparte</vt:lpstr>
      <vt:lpstr>Confucius</vt:lpstr>
      <vt:lpstr>Constantine </vt:lpstr>
      <vt:lpstr>Ferdinand and Isabella</vt:lpstr>
      <vt:lpstr> Leonardo da Vinci</vt:lpstr>
      <vt:lpstr>Henry VIII</vt:lpstr>
      <vt:lpstr>Mansa Musa</vt:lpstr>
      <vt:lpstr>Nicolo Machiavelli</vt:lpstr>
      <vt:lpstr>Louis XVI</vt:lpstr>
      <vt:lpstr>Louis XIV </vt:lpstr>
      <vt:lpstr>John Locke</vt:lpstr>
      <vt:lpstr>Thomas Hobbes</vt:lpstr>
      <vt:lpstr>Hippocrates</vt:lpstr>
      <vt:lpstr>Johannes Gutenberg</vt:lpstr>
      <vt:lpstr>Genghis Khan</vt:lpstr>
      <vt:lpstr>Siddhartha Guatama</vt:lpstr>
      <vt:lpstr>Galileo</vt:lpstr>
      <vt:lpstr>Justinian</vt:lpstr>
      <vt:lpstr>Peter the Great</vt:lpstr>
      <vt:lpstr>Hammurabi</vt:lpstr>
      <vt:lpstr>Martin Luther</vt:lpstr>
    </vt:vector>
  </TitlesOfParts>
  <Company>Kenmore-Tonawanda UFSD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Am I?</dc:title>
  <dc:creator>Tech Department</dc:creator>
  <cp:lastModifiedBy>Kenton</cp:lastModifiedBy>
  <cp:revision>13</cp:revision>
  <dcterms:created xsi:type="dcterms:W3CDTF">2009-04-02T22:14:23Z</dcterms:created>
  <dcterms:modified xsi:type="dcterms:W3CDTF">2015-06-12T16:24:45Z</dcterms:modified>
</cp:coreProperties>
</file>